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0" r:id="rId3"/>
    <p:sldId id="257" r:id="rId4"/>
    <p:sldId id="260" r:id="rId5"/>
    <p:sldId id="281" r:id="rId6"/>
    <p:sldId id="258" r:id="rId7"/>
    <p:sldId id="261" r:id="rId8"/>
    <p:sldId id="259" r:id="rId9"/>
    <p:sldId id="262" r:id="rId10"/>
    <p:sldId id="263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24A240-5A67-4EAE-A372-E0113C22E5EA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17AFF6-21B4-4432-8C97-65F746DDB45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Social Networks started capturing a lot of information about people and about communications among people-posts, tweets, photos, videos in systems such as: </a:t>
          </a:r>
        </a:p>
      </dgm:t>
    </dgm:pt>
    <dgm:pt modelId="{2C136105-F2CB-4675-A909-BBD62509402B}" type="parTrans" cxnId="{3FC557D4-9EE9-4F62-A2F1-E14F5C7CD559}">
      <dgm:prSet/>
      <dgm:spPr/>
      <dgm:t>
        <a:bodyPr/>
        <a:lstStyle/>
        <a:p>
          <a:endParaRPr lang="en-US"/>
        </a:p>
      </dgm:t>
    </dgm:pt>
    <dgm:pt modelId="{E44C9E2D-9EFE-405F-BC13-832635E92DA9}" type="sibTrans" cxnId="{3FC557D4-9EE9-4F62-A2F1-E14F5C7CD559}">
      <dgm:prSet/>
      <dgm:spPr/>
      <dgm:t>
        <a:bodyPr/>
        <a:lstStyle/>
        <a:p>
          <a:endParaRPr lang="en-US"/>
        </a:p>
      </dgm:t>
    </dgm:pt>
    <dgm:pt modelId="{C9145237-E4EC-4B0F-97F3-B97F8C17E77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Facebook - Twitter - Linked-In: all constitutes data)</a:t>
          </a:r>
        </a:p>
      </dgm:t>
    </dgm:pt>
    <dgm:pt modelId="{3B083685-FC0C-48A6-AA5F-224CB2A3057F}" type="parTrans" cxnId="{D93BBA33-D762-48DD-B5F0-AE191558664E}">
      <dgm:prSet/>
      <dgm:spPr/>
      <dgm:t>
        <a:bodyPr/>
        <a:lstStyle/>
        <a:p>
          <a:endParaRPr lang="en-US"/>
        </a:p>
      </dgm:t>
    </dgm:pt>
    <dgm:pt modelId="{BBD5E8FE-DC82-4752-B214-B301A96C20FE}" type="sibTrans" cxnId="{D93BBA33-D762-48DD-B5F0-AE191558664E}">
      <dgm:prSet/>
      <dgm:spPr/>
      <dgm:t>
        <a:bodyPr/>
        <a:lstStyle/>
        <a:p>
          <a:endParaRPr lang="en-US"/>
        </a:p>
      </dgm:t>
    </dgm:pt>
    <dgm:pt modelId="{796EAD57-3DD7-4852-B24F-CFE05C26803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Search Engines </a:t>
          </a:r>
        </a:p>
      </dgm:t>
    </dgm:pt>
    <dgm:pt modelId="{C9525274-6C62-4DCE-ABF9-74EF3EECE18D}" type="parTrans" cxnId="{41B0A4CE-D2AF-4E15-8DB1-96892674150E}">
      <dgm:prSet/>
      <dgm:spPr/>
      <dgm:t>
        <a:bodyPr/>
        <a:lstStyle/>
        <a:p>
          <a:endParaRPr lang="en-US"/>
        </a:p>
      </dgm:t>
    </dgm:pt>
    <dgm:pt modelId="{CF7A03D9-D445-475E-AB8D-F044AF52A9FF}" type="sibTrans" cxnId="{41B0A4CE-D2AF-4E15-8DB1-96892674150E}">
      <dgm:prSet/>
      <dgm:spPr/>
      <dgm:t>
        <a:bodyPr/>
        <a:lstStyle/>
        <a:p>
          <a:endParaRPr lang="en-US"/>
        </a:p>
      </dgm:t>
    </dgm:pt>
    <dgm:pt modelId="{8427928F-57EC-45A0-AF53-264AF6E8D0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Google, Bing, Yahoo : collect their own repository of web pages for searching purposes</a:t>
          </a:r>
        </a:p>
      </dgm:t>
    </dgm:pt>
    <dgm:pt modelId="{9629852D-C3B3-40E6-AD75-135941525779}" type="parTrans" cxnId="{7537BED9-E187-4649-9342-C2BC191501DD}">
      <dgm:prSet/>
      <dgm:spPr/>
      <dgm:t>
        <a:bodyPr/>
        <a:lstStyle/>
        <a:p>
          <a:endParaRPr lang="en-US"/>
        </a:p>
      </dgm:t>
    </dgm:pt>
    <dgm:pt modelId="{6B771301-C4AC-4432-8A2B-0973AC0AF6ED}" type="sibTrans" cxnId="{7537BED9-E187-4649-9342-C2BC191501DD}">
      <dgm:prSet/>
      <dgm:spPr/>
      <dgm:t>
        <a:bodyPr/>
        <a:lstStyle/>
        <a:p>
          <a:endParaRPr lang="en-US"/>
        </a:p>
      </dgm:t>
    </dgm:pt>
    <dgm:pt modelId="{32011458-5210-4156-A5C3-46472F719BE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Big Data storage systems involving large clusters of distributed computers</a:t>
          </a:r>
        </a:p>
      </dgm:t>
    </dgm:pt>
    <dgm:pt modelId="{96A4DF4E-C568-49EA-84AC-AD2EAB569594}" type="parTrans" cxnId="{C77DC107-46DB-45BA-A0F2-D55280449D8E}">
      <dgm:prSet/>
      <dgm:spPr/>
      <dgm:t>
        <a:bodyPr/>
        <a:lstStyle/>
        <a:p>
          <a:endParaRPr lang="en-US"/>
        </a:p>
      </dgm:t>
    </dgm:pt>
    <dgm:pt modelId="{0C8BBB28-70D8-4005-85DE-5D798A22378B}" type="sibTrans" cxnId="{C77DC107-46DB-45BA-A0F2-D55280449D8E}">
      <dgm:prSet/>
      <dgm:spPr/>
      <dgm:t>
        <a:bodyPr/>
        <a:lstStyle/>
        <a:p>
          <a:endParaRPr lang="en-US"/>
        </a:p>
      </dgm:t>
    </dgm:pt>
    <dgm:pt modelId="{8475B56E-C591-4D29-A956-BB30D1811DA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NOSQL (Not Only SQL) systems </a:t>
          </a:r>
        </a:p>
      </dgm:t>
    </dgm:pt>
    <dgm:pt modelId="{A3DA00CF-6BF2-430D-B272-C3EA13344651}" type="parTrans" cxnId="{1AD1825B-89CF-402D-ACDD-10AA06570B41}">
      <dgm:prSet/>
      <dgm:spPr/>
      <dgm:t>
        <a:bodyPr/>
        <a:lstStyle/>
        <a:p>
          <a:endParaRPr lang="en-US"/>
        </a:p>
      </dgm:t>
    </dgm:pt>
    <dgm:pt modelId="{EDC83F34-D7EF-47F6-8348-A43AB1840C27}" type="sibTrans" cxnId="{1AD1825B-89CF-402D-ACDD-10AA06570B41}">
      <dgm:prSet/>
      <dgm:spPr/>
      <dgm:t>
        <a:bodyPr/>
        <a:lstStyle/>
        <a:p>
          <a:endParaRPr lang="en-US"/>
        </a:p>
      </dgm:t>
    </dgm:pt>
    <dgm:pt modelId="{E06652E2-8F93-43B0-A233-46F82E05B8E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A large amount of data now resides on the “cloud” which means it is in huge data centers using thousands of machines.</a:t>
          </a:r>
        </a:p>
      </dgm:t>
    </dgm:pt>
    <dgm:pt modelId="{AFF73C29-12BD-4DB1-B5AD-37C05D4AB0D6}" type="parTrans" cxnId="{54E018B6-83ED-486F-A991-4E918614F308}">
      <dgm:prSet/>
      <dgm:spPr/>
      <dgm:t>
        <a:bodyPr/>
        <a:lstStyle/>
        <a:p>
          <a:endParaRPr lang="en-US"/>
        </a:p>
      </dgm:t>
    </dgm:pt>
    <dgm:pt modelId="{E32DB8CC-879F-4ED1-B0D3-04A234EDEC2D}" type="sibTrans" cxnId="{54E018B6-83ED-486F-A991-4E918614F308}">
      <dgm:prSet/>
      <dgm:spPr/>
      <dgm:t>
        <a:bodyPr/>
        <a:lstStyle/>
        <a:p>
          <a:endParaRPr lang="en-US"/>
        </a:p>
      </dgm:t>
    </dgm:pt>
    <dgm:pt modelId="{F8476B81-8C1F-4BC2-936E-64DC9DA6EE33}" type="pres">
      <dgm:prSet presAssocID="{A024A240-5A67-4EAE-A372-E0113C22E5EA}" presName="root" presStyleCnt="0">
        <dgm:presLayoutVars>
          <dgm:dir/>
          <dgm:resizeHandles val="exact"/>
        </dgm:presLayoutVars>
      </dgm:prSet>
      <dgm:spPr/>
    </dgm:pt>
    <dgm:pt modelId="{BA8623AE-6E5E-4839-A497-A00F59843DE5}" type="pres">
      <dgm:prSet presAssocID="{A217AFF6-21B4-4432-8C97-65F746DDB45B}" presName="compNode" presStyleCnt="0"/>
      <dgm:spPr/>
    </dgm:pt>
    <dgm:pt modelId="{BE0302D0-987F-48FC-B33C-6AC34A2705DE}" type="pres">
      <dgm:prSet presAssocID="{A217AFF6-21B4-4432-8C97-65F746DDB45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0418D68C-6DCA-4271-B6B3-43CAE4527A05}" type="pres">
      <dgm:prSet presAssocID="{A217AFF6-21B4-4432-8C97-65F746DDB45B}" presName="iconSpace" presStyleCnt="0"/>
      <dgm:spPr/>
    </dgm:pt>
    <dgm:pt modelId="{BEE1030E-F0BD-4C99-A652-F74D6AAD4534}" type="pres">
      <dgm:prSet presAssocID="{A217AFF6-21B4-4432-8C97-65F746DDB45B}" presName="parTx" presStyleLbl="revTx" presStyleIdx="0" presStyleCnt="10">
        <dgm:presLayoutVars>
          <dgm:chMax val="0"/>
          <dgm:chPref val="0"/>
        </dgm:presLayoutVars>
      </dgm:prSet>
      <dgm:spPr/>
    </dgm:pt>
    <dgm:pt modelId="{4F013780-D4F4-4752-889A-1E0998DA89CA}" type="pres">
      <dgm:prSet presAssocID="{A217AFF6-21B4-4432-8C97-65F746DDB45B}" presName="txSpace" presStyleCnt="0"/>
      <dgm:spPr/>
    </dgm:pt>
    <dgm:pt modelId="{51025959-B40A-4EA2-A08F-9CCA42B421B4}" type="pres">
      <dgm:prSet presAssocID="{A217AFF6-21B4-4432-8C97-65F746DDB45B}" presName="desTx" presStyleLbl="revTx" presStyleIdx="1" presStyleCnt="10">
        <dgm:presLayoutVars/>
      </dgm:prSet>
      <dgm:spPr/>
    </dgm:pt>
    <dgm:pt modelId="{FB6BE64E-6A4B-4E2E-A52C-18DDB510019C}" type="pres">
      <dgm:prSet presAssocID="{E44C9E2D-9EFE-405F-BC13-832635E92DA9}" presName="sibTrans" presStyleCnt="0"/>
      <dgm:spPr/>
    </dgm:pt>
    <dgm:pt modelId="{E847B9FB-8C67-476C-AAA1-0BAC5ACB3A5E}" type="pres">
      <dgm:prSet presAssocID="{796EAD57-3DD7-4852-B24F-CFE05C268037}" presName="compNode" presStyleCnt="0"/>
      <dgm:spPr/>
    </dgm:pt>
    <dgm:pt modelId="{85FF27F4-0483-4A20-9067-7418AF3ACC61}" type="pres">
      <dgm:prSet presAssocID="{796EAD57-3DD7-4852-B24F-CFE05C26803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DEC692D9-0DFC-4E3A-BBC2-48B06B9EB6D0}" type="pres">
      <dgm:prSet presAssocID="{796EAD57-3DD7-4852-B24F-CFE05C268037}" presName="iconSpace" presStyleCnt="0"/>
      <dgm:spPr/>
    </dgm:pt>
    <dgm:pt modelId="{F6E0CCC0-E0D5-4E9D-A20A-504E6BA229EC}" type="pres">
      <dgm:prSet presAssocID="{796EAD57-3DD7-4852-B24F-CFE05C268037}" presName="parTx" presStyleLbl="revTx" presStyleIdx="2" presStyleCnt="10">
        <dgm:presLayoutVars>
          <dgm:chMax val="0"/>
          <dgm:chPref val="0"/>
        </dgm:presLayoutVars>
      </dgm:prSet>
      <dgm:spPr/>
    </dgm:pt>
    <dgm:pt modelId="{9FF07F7E-6396-471A-9258-8771F925A77E}" type="pres">
      <dgm:prSet presAssocID="{796EAD57-3DD7-4852-B24F-CFE05C268037}" presName="txSpace" presStyleCnt="0"/>
      <dgm:spPr/>
    </dgm:pt>
    <dgm:pt modelId="{494FA19C-8138-43F7-908D-EF1AFF10F06D}" type="pres">
      <dgm:prSet presAssocID="{796EAD57-3DD7-4852-B24F-CFE05C268037}" presName="desTx" presStyleLbl="revTx" presStyleIdx="3" presStyleCnt="10">
        <dgm:presLayoutVars/>
      </dgm:prSet>
      <dgm:spPr/>
    </dgm:pt>
    <dgm:pt modelId="{1F5DC0F9-DC1A-4580-8256-AF986F74FFBD}" type="pres">
      <dgm:prSet presAssocID="{CF7A03D9-D445-475E-AB8D-F044AF52A9FF}" presName="sibTrans" presStyleCnt="0"/>
      <dgm:spPr/>
    </dgm:pt>
    <dgm:pt modelId="{F00734C0-0E30-443F-A69F-27DCBDAF1804}" type="pres">
      <dgm:prSet presAssocID="{32011458-5210-4156-A5C3-46472F719BE0}" presName="compNode" presStyleCnt="0"/>
      <dgm:spPr/>
    </dgm:pt>
    <dgm:pt modelId="{819EE0D5-9F08-4442-B85A-B3706C0316D1}" type="pres">
      <dgm:prSet presAssocID="{32011458-5210-4156-A5C3-46472F719BE0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2D26E82-93A2-4F32-B143-ACC0D11B01F2}" type="pres">
      <dgm:prSet presAssocID="{32011458-5210-4156-A5C3-46472F719BE0}" presName="iconSpace" presStyleCnt="0"/>
      <dgm:spPr/>
    </dgm:pt>
    <dgm:pt modelId="{FE9E5966-9222-40F0-8082-DD3E9D233F39}" type="pres">
      <dgm:prSet presAssocID="{32011458-5210-4156-A5C3-46472F719BE0}" presName="parTx" presStyleLbl="revTx" presStyleIdx="4" presStyleCnt="10">
        <dgm:presLayoutVars>
          <dgm:chMax val="0"/>
          <dgm:chPref val="0"/>
        </dgm:presLayoutVars>
      </dgm:prSet>
      <dgm:spPr/>
    </dgm:pt>
    <dgm:pt modelId="{8D61950E-7C26-46B2-8241-CD0658757477}" type="pres">
      <dgm:prSet presAssocID="{32011458-5210-4156-A5C3-46472F719BE0}" presName="txSpace" presStyleCnt="0"/>
      <dgm:spPr/>
    </dgm:pt>
    <dgm:pt modelId="{77E307E7-FF6D-4887-A01D-62634F4A261A}" type="pres">
      <dgm:prSet presAssocID="{32011458-5210-4156-A5C3-46472F719BE0}" presName="desTx" presStyleLbl="revTx" presStyleIdx="5" presStyleCnt="10">
        <dgm:presLayoutVars/>
      </dgm:prSet>
      <dgm:spPr/>
    </dgm:pt>
    <dgm:pt modelId="{C69B8054-518C-45EC-A19B-8AF3A1808BB1}" type="pres">
      <dgm:prSet presAssocID="{0C8BBB28-70D8-4005-85DE-5D798A22378B}" presName="sibTrans" presStyleCnt="0"/>
      <dgm:spPr/>
    </dgm:pt>
    <dgm:pt modelId="{E1F6A415-E8C1-4DC2-8CE5-65BE4BA54A92}" type="pres">
      <dgm:prSet presAssocID="{8475B56E-C591-4D29-A956-BB30D1811DAA}" presName="compNode" presStyleCnt="0"/>
      <dgm:spPr/>
    </dgm:pt>
    <dgm:pt modelId="{A07ADD19-8493-474A-B227-B0BF55C68CA8}" type="pres">
      <dgm:prSet presAssocID="{8475B56E-C591-4D29-A956-BB30D1811DA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25F6A04B-8113-4ACB-AAD6-DAC68D5DFC16}" type="pres">
      <dgm:prSet presAssocID="{8475B56E-C591-4D29-A956-BB30D1811DAA}" presName="iconSpace" presStyleCnt="0"/>
      <dgm:spPr/>
    </dgm:pt>
    <dgm:pt modelId="{803411A5-01B6-4C36-87D5-8516DAAA08DD}" type="pres">
      <dgm:prSet presAssocID="{8475B56E-C591-4D29-A956-BB30D1811DAA}" presName="parTx" presStyleLbl="revTx" presStyleIdx="6" presStyleCnt="10">
        <dgm:presLayoutVars>
          <dgm:chMax val="0"/>
          <dgm:chPref val="0"/>
        </dgm:presLayoutVars>
      </dgm:prSet>
      <dgm:spPr/>
    </dgm:pt>
    <dgm:pt modelId="{ABCACC63-15C7-42FF-93D5-96DBEA226307}" type="pres">
      <dgm:prSet presAssocID="{8475B56E-C591-4D29-A956-BB30D1811DAA}" presName="txSpace" presStyleCnt="0"/>
      <dgm:spPr/>
    </dgm:pt>
    <dgm:pt modelId="{FC62BD8B-8096-45EF-8D09-3BCAF91311C7}" type="pres">
      <dgm:prSet presAssocID="{8475B56E-C591-4D29-A956-BB30D1811DAA}" presName="desTx" presStyleLbl="revTx" presStyleIdx="7" presStyleCnt="10">
        <dgm:presLayoutVars/>
      </dgm:prSet>
      <dgm:spPr/>
    </dgm:pt>
    <dgm:pt modelId="{7E85CA8C-D955-49A4-81B3-FE7A3155C0A9}" type="pres">
      <dgm:prSet presAssocID="{EDC83F34-D7EF-47F6-8348-A43AB1840C27}" presName="sibTrans" presStyleCnt="0"/>
      <dgm:spPr/>
    </dgm:pt>
    <dgm:pt modelId="{BDEC2435-A117-4D1B-9BF3-66738017CD16}" type="pres">
      <dgm:prSet presAssocID="{E06652E2-8F93-43B0-A233-46F82E05B8E7}" presName="compNode" presStyleCnt="0"/>
      <dgm:spPr/>
    </dgm:pt>
    <dgm:pt modelId="{C388707F-AA9E-45E7-A7D9-5B8E11A1D55A}" type="pres">
      <dgm:prSet presAssocID="{E06652E2-8F93-43B0-A233-46F82E05B8E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FC32129-9745-489E-8CA1-275049CFE1C2}" type="pres">
      <dgm:prSet presAssocID="{E06652E2-8F93-43B0-A233-46F82E05B8E7}" presName="iconSpace" presStyleCnt="0"/>
      <dgm:spPr/>
    </dgm:pt>
    <dgm:pt modelId="{CC3B7488-5358-4790-8758-CC4A6E431A79}" type="pres">
      <dgm:prSet presAssocID="{E06652E2-8F93-43B0-A233-46F82E05B8E7}" presName="parTx" presStyleLbl="revTx" presStyleIdx="8" presStyleCnt="10">
        <dgm:presLayoutVars>
          <dgm:chMax val="0"/>
          <dgm:chPref val="0"/>
        </dgm:presLayoutVars>
      </dgm:prSet>
      <dgm:spPr/>
    </dgm:pt>
    <dgm:pt modelId="{B6B05D02-80FB-4E01-800B-358902C9921C}" type="pres">
      <dgm:prSet presAssocID="{E06652E2-8F93-43B0-A233-46F82E05B8E7}" presName="txSpace" presStyleCnt="0"/>
      <dgm:spPr/>
    </dgm:pt>
    <dgm:pt modelId="{96A75D95-9EE6-4A9F-B825-672BAB875462}" type="pres">
      <dgm:prSet presAssocID="{E06652E2-8F93-43B0-A233-46F82E05B8E7}" presName="desTx" presStyleLbl="revTx" presStyleIdx="9" presStyleCnt="10">
        <dgm:presLayoutVars/>
      </dgm:prSet>
      <dgm:spPr/>
    </dgm:pt>
  </dgm:ptLst>
  <dgm:cxnLst>
    <dgm:cxn modelId="{DBE63A03-99F2-497D-9C6B-D67651CCAA5B}" type="presOf" srcId="{C9145237-E4EC-4B0F-97F3-B97F8C17E773}" destId="{51025959-B40A-4EA2-A08F-9CCA42B421B4}" srcOrd="0" destOrd="0" presId="urn:microsoft.com/office/officeart/2018/2/layout/IconLabelDescriptionList"/>
    <dgm:cxn modelId="{C77DC107-46DB-45BA-A0F2-D55280449D8E}" srcId="{A024A240-5A67-4EAE-A372-E0113C22E5EA}" destId="{32011458-5210-4156-A5C3-46472F719BE0}" srcOrd="2" destOrd="0" parTransId="{96A4DF4E-C568-49EA-84AC-AD2EAB569594}" sibTransId="{0C8BBB28-70D8-4005-85DE-5D798A22378B}"/>
    <dgm:cxn modelId="{FA80C717-27BF-439A-A09E-931A3CB3BB69}" type="presOf" srcId="{A217AFF6-21B4-4432-8C97-65F746DDB45B}" destId="{BEE1030E-F0BD-4C99-A652-F74D6AAD4534}" srcOrd="0" destOrd="0" presId="urn:microsoft.com/office/officeart/2018/2/layout/IconLabelDescriptionList"/>
    <dgm:cxn modelId="{D93BBA33-D762-48DD-B5F0-AE191558664E}" srcId="{A217AFF6-21B4-4432-8C97-65F746DDB45B}" destId="{C9145237-E4EC-4B0F-97F3-B97F8C17E773}" srcOrd="0" destOrd="0" parTransId="{3B083685-FC0C-48A6-AA5F-224CB2A3057F}" sibTransId="{BBD5E8FE-DC82-4752-B214-B301A96C20FE}"/>
    <dgm:cxn modelId="{1AD1825B-89CF-402D-ACDD-10AA06570B41}" srcId="{A024A240-5A67-4EAE-A372-E0113C22E5EA}" destId="{8475B56E-C591-4D29-A956-BB30D1811DAA}" srcOrd="3" destOrd="0" parTransId="{A3DA00CF-6BF2-430D-B272-C3EA13344651}" sibTransId="{EDC83F34-D7EF-47F6-8348-A43AB1840C27}"/>
    <dgm:cxn modelId="{B690355D-A140-4561-9075-8504EE2ECE04}" type="presOf" srcId="{32011458-5210-4156-A5C3-46472F719BE0}" destId="{FE9E5966-9222-40F0-8082-DD3E9D233F39}" srcOrd="0" destOrd="0" presId="urn:microsoft.com/office/officeart/2018/2/layout/IconLabelDescriptionList"/>
    <dgm:cxn modelId="{60DD2A6F-D0C0-41B1-976C-970E4C652D17}" type="presOf" srcId="{A024A240-5A67-4EAE-A372-E0113C22E5EA}" destId="{F8476B81-8C1F-4BC2-936E-64DC9DA6EE33}" srcOrd="0" destOrd="0" presId="urn:microsoft.com/office/officeart/2018/2/layout/IconLabelDescriptionList"/>
    <dgm:cxn modelId="{A8D7C779-EF0B-4E72-82D6-D7806FF4A20A}" type="presOf" srcId="{8427928F-57EC-45A0-AF53-264AF6E8D061}" destId="{494FA19C-8138-43F7-908D-EF1AFF10F06D}" srcOrd="0" destOrd="0" presId="urn:microsoft.com/office/officeart/2018/2/layout/IconLabelDescriptionList"/>
    <dgm:cxn modelId="{1ADE2D7F-4580-4774-9292-E4C5983A8248}" type="presOf" srcId="{8475B56E-C591-4D29-A956-BB30D1811DAA}" destId="{803411A5-01B6-4C36-87D5-8516DAAA08DD}" srcOrd="0" destOrd="0" presId="urn:microsoft.com/office/officeart/2018/2/layout/IconLabelDescriptionList"/>
    <dgm:cxn modelId="{0E684BA3-69A2-4D81-AFC5-60237DE44B2F}" type="presOf" srcId="{796EAD57-3DD7-4852-B24F-CFE05C268037}" destId="{F6E0CCC0-E0D5-4E9D-A20A-504E6BA229EC}" srcOrd="0" destOrd="0" presId="urn:microsoft.com/office/officeart/2018/2/layout/IconLabelDescriptionList"/>
    <dgm:cxn modelId="{0A0253AD-CCA4-4108-8191-D80C9DB7F0DE}" type="presOf" srcId="{E06652E2-8F93-43B0-A233-46F82E05B8E7}" destId="{CC3B7488-5358-4790-8758-CC4A6E431A79}" srcOrd="0" destOrd="0" presId="urn:microsoft.com/office/officeart/2018/2/layout/IconLabelDescriptionList"/>
    <dgm:cxn modelId="{54E018B6-83ED-486F-A991-4E918614F308}" srcId="{A024A240-5A67-4EAE-A372-E0113C22E5EA}" destId="{E06652E2-8F93-43B0-A233-46F82E05B8E7}" srcOrd="4" destOrd="0" parTransId="{AFF73C29-12BD-4DB1-B5AD-37C05D4AB0D6}" sibTransId="{E32DB8CC-879F-4ED1-B0D3-04A234EDEC2D}"/>
    <dgm:cxn modelId="{41B0A4CE-D2AF-4E15-8DB1-96892674150E}" srcId="{A024A240-5A67-4EAE-A372-E0113C22E5EA}" destId="{796EAD57-3DD7-4852-B24F-CFE05C268037}" srcOrd="1" destOrd="0" parTransId="{C9525274-6C62-4DCE-ABF9-74EF3EECE18D}" sibTransId="{CF7A03D9-D445-475E-AB8D-F044AF52A9FF}"/>
    <dgm:cxn modelId="{3FC557D4-9EE9-4F62-A2F1-E14F5C7CD559}" srcId="{A024A240-5A67-4EAE-A372-E0113C22E5EA}" destId="{A217AFF6-21B4-4432-8C97-65F746DDB45B}" srcOrd="0" destOrd="0" parTransId="{2C136105-F2CB-4675-A909-BBD62509402B}" sibTransId="{E44C9E2D-9EFE-405F-BC13-832635E92DA9}"/>
    <dgm:cxn modelId="{7537BED9-E187-4649-9342-C2BC191501DD}" srcId="{796EAD57-3DD7-4852-B24F-CFE05C268037}" destId="{8427928F-57EC-45A0-AF53-264AF6E8D061}" srcOrd="0" destOrd="0" parTransId="{9629852D-C3B3-40E6-AD75-135941525779}" sibTransId="{6B771301-C4AC-4432-8A2B-0973AC0AF6ED}"/>
    <dgm:cxn modelId="{004DCC71-A47B-4ACC-A5FF-73B7B7764979}" type="presParOf" srcId="{F8476B81-8C1F-4BC2-936E-64DC9DA6EE33}" destId="{BA8623AE-6E5E-4839-A497-A00F59843DE5}" srcOrd="0" destOrd="0" presId="urn:microsoft.com/office/officeart/2018/2/layout/IconLabelDescriptionList"/>
    <dgm:cxn modelId="{FEC0FB37-890F-443B-B8F0-A1AFECDC7D38}" type="presParOf" srcId="{BA8623AE-6E5E-4839-A497-A00F59843DE5}" destId="{BE0302D0-987F-48FC-B33C-6AC34A2705DE}" srcOrd="0" destOrd="0" presId="urn:microsoft.com/office/officeart/2018/2/layout/IconLabelDescriptionList"/>
    <dgm:cxn modelId="{ED874A65-C476-4473-9943-22CC40AA366E}" type="presParOf" srcId="{BA8623AE-6E5E-4839-A497-A00F59843DE5}" destId="{0418D68C-6DCA-4271-B6B3-43CAE4527A05}" srcOrd="1" destOrd="0" presId="urn:microsoft.com/office/officeart/2018/2/layout/IconLabelDescriptionList"/>
    <dgm:cxn modelId="{62E7821F-E3AF-4C80-B346-8DDFD578BF11}" type="presParOf" srcId="{BA8623AE-6E5E-4839-A497-A00F59843DE5}" destId="{BEE1030E-F0BD-4C99-A652-F74D6AAD4534}" srcOrd="2" destOrd="0" presId="urn:microsoft.com/office/officeart/2018/2/layout/IconLabelDescriptionList"/>
    <dgm:cxn modelId="{50AC6B5E-2964-4B8C-BB70-887F77AA68E0}" type="presParOf" srcId="{BA8623AE-6E5E-4839-A497-A00F59843DE5}" destId="{4F013780-D4F4-4752-889A-1E0998DA89CA}" srcOrd="3" destOrd="0" presId="urn:microsoft.com/office/officeart/2018/2/layout/IconLabelDescriptionList"/>
    <dgm:cxn modelId="{78735C3F-1FF0-4838-B87C-0CBDDE03B402}" type="presParOf" srcId="{BA8623AE-6E5E-4839-A497-A00F59843DE5}" destId="{51025959-B40A-4EA2-A08F-9CCA42B421B4}" srcOrd="4" destOrd="0" presId="urn:microsoft.com/office/officeart/2018/2/layout/IconLabelDescriptionList"/>
    <dgm:cxn modelId="{ED174B53-FBDF-461B-868E-AE438BFFCDDD}" type="presParOf" srcId="{F8476B81-8C1F-4BC2-936E-64DC9DA6EE33}" destId="{FB6BE64E-6A4B-4E2E-A52C-18DDB510019C}" srcOrd="1" destOrd="0" presId="urn:microsoft.com/office/officeart/2018/2/layout/IconLabelDescriptionList"/>
    <dgm:cxn modelId="{CB2529A9-A37D-4B2D-92B7-2843D3129AD7}" type="presParOf" srcId="{F8476B81-8C1F-4BC2-936E-64DC9DA6EE33}" destId="{E847B9FB-8C67-476C-AAA1-0BAC5ACB3A5E}" srcOrd="2" destOrd="0" presId="urn:microsoft.com/office/officeart/2018/2/layout/IconLabelDescriptionList"/>
    <dgm:cxn modelId="{1862C1D5-62D9-4CA2-A26B-03E577BA9839}" type="presParOf" srcId="{E847B9FB-8C67-476C-AAA1-0BAC5ACB3A5E}" destId="{85FF27F4-0483-4A20-9067-7418AF3ACC61}" srcOrd="0" destOrd="0" presId="urn:microsoft.com/office/officeart/2018/2/layout/IconLabelDescriptionList"/>
    <dgm:cxn modelId="{A5792FE4-8574-4ACB-8FD6-693A6C699069}" type="presParOf" srcId="{E847B9FB-8C67-476C-AAA1-0BAC5ACB3A5E}" destId="{DEC692D9-0DFC-4E3A-BBC2-48B06B9EB6D0}" srcOrd="1" destOrd="0" presId="urn:microsoft.com/office/officeart/2018/2/layout/IconLabelDescriptionList"/>
    <dgm:cxn modelId="{4812E79B-A152-455C-9B66-BA65C50E43CD}" type="presParOf" srcId="{E847B9FB-8C67-476C-AAA1-0BAC5ACB3A5E}" destId="{F6E0CCC0-E0D5-4E9D-A20A-504E6BA229EC}" srcOrd="2" destOrd="0" presId="urn:microsoft.com/office/officeart/2018/2/layout/IconLabelDescriptionList"/>
    <dgm:cxn modelId="{B9240AF5-90D2-4255-8657-5D107834CF91}" type="presParOf" srcId="{E847B9FB-8C67-476C-AAA1-0BAC5ACB3A5E}" destId="{9FF07F7E-6396-471A-9258-8771F925A77E}" srcOrd="3" destOrd="0" presId="urn:microsoft.com/office/officeart/2018/2/layout/IconLabelDescriptionList"/>
    <dgm:cxn modelId="{77098FFC-EE4E-4323-818A-6814CDB1685A}" type="presParOf" srcId="{E847B9FB-8C67-476C-AAA1-0BAC5ACB3A5E}" destId="{494FA19C-8138-43F7-908D-EF1AFF10F06D}" srcOrd="4" destOrd="0" presId="urn:microsoft.com/office/officeart/2018/2/layout/IconLabelDescriptionList"/>
    <dgm:cxn modelId="{ED730A13-1D76-44FC-8587-A0A92DF27507}" type="presParOf" srcId="{F8476B81-8C1F-4BC2-936E-64DC9DA6EE33}" destId="{1F5DC0F9-DC1A-4580-8256-AF986F74FFBD}" srcOrd="3" destOrd="0" presId="urn:microsoft.com/office/officeart/2018/2/layout/IconLabelDescriptionList"/>
    <dgm:cxn modelId="{082F8BDE-4E5F-4366-B20D-751990FC28B0}" type="presParOf" srcId="{F8476B81-8C1F-4BC2-936E-64DC9DA6EE33}" destId="{F00734C0-0E30-443F-A69F-27DCBDAF1804}" srcOrd="4" destOrd="0" presId="urn:microsoft.com/office/officeart/2018/2/layout/IconLabelDescriptionList"/>
    <dgm:cxn modelId="{DED8AEDE-192D-4C14-999A-D61EA21C25ED}" type="presParOf" srcId="{F00734C0-0E30-443F-A69F-27DCBDAF1804}" destId="{819EE0D5-9F08-4442-B85A-B3706C0316D1}" srcOrd="0" destOrd="0" presId="urn:microsoft.com/office/officeart/2018/2/layout/IconLabelDescriptionList"/>
    <dgm:cxn modelId="{9370D893-B077-4A6B-8D73-96DC7716E9AA}" type="presParOf" srcId="{F00734C0-0E30-443F-A69F-27DCBDAF1804}" destId="{62D26E82-93A2-4F32-B143-ACC0D11B01F2}" srcOrd="1" destOrd="0" presId="urn:microsoft.com/office/officeart/2018/2/layout/IconLabelDescriptionList"/>
    <dgm:cxn modelId="{B347C1E7-BEE1-4E44-864F-3DC7B9C9B150}" type="presParOf" srcId="{F00734C0-0E30-443F-A69F-27DCBDAF1804}" destId="{FE9E5966-9222-40F0-8082-DD3E9D233F39}" srcOrd="2" destOrd="0" presId="urn:microsoft.com/office/officeart/2018/2/layout/IconLabelDescriptionList"/>
    <dgm:cxn modelId="{3A975BC6-4987-4812-9642-BB2342544C40}" type="presParOf" srcId="{F00734C0-0E30-443F-A69F-27DCBDAF1804}" destId="{8D61950E-7C26-46B2-8241-CD0658757477}" srcOrd="3" destOrd="0" presId="urn:microsoft.com/office/officeart/2018/2/layout/IconLabelDescriptionList"/>
    <dgm:cxn modelId="{9128BE8F-D23E-410B-9D82-C39CC7FE1713}" type="presParOf" srcId="{F00734C0-0E30-443F-A69F-27DCBDAF1804}" destId="{77E307E7-FF6D-4887-A01D-62634F4A261A}" srcOrd="4" destOrd="0" presId="urn:microsoft.com/office/officeart/2018/2/layout/IconLabelDescriptionList"/>
    <dgm:cxn modelId="{E99DB250-72E4-48C5-822C-DDFD6C56261D}" type="presParOf" srcId="{F8476B81-8C1F-4BC2-936E-64DC9DA6EE33}" destId="{C69B8054-518C-45EC-A19B-8AF3A1808BB1}" srcOrd="5" destOrd="0" presId="urn:microsoft.com/office/officeart/2018/2/layout/IconLabelDescriptionList"/>
    <dgm:cxn modelId="{71F5DFB0-2A2F-4678-BC25-A9A758ECF53B}" type="presParOf" srcId="{F8476B81-8C1F-4BC2-936E-64DC9DA6EE33}" destId="{E1F6A415-E8C1-4DC2-8CE5-65BE4BA54A92}" srcOrd="6" destOrd="0" presId="urn:microsoft.com/office/officeart/2018/2/layout/IconLabelDescriptionList"/>
    <dgm:cxn modelId="{9B2E1F53-A0E4-44C2-8FB5-4587B3E288FF}" type="presParOf" srcId="{E1F6A415-E8C1-4DC2-8CE5-65BE4BA54A92}" destId="{A07ADD19-8493-474A-B227-B0BF55C68CA8}" srcOrd="0" destOrd="0" presId="urn:microsoft.com/office/officeart/2018/2/layout/IconLabelDescriptionList"/>
    <dgm:cxn modelId="{E01AFE63-823E-46C8-8946-64B7DE7042D6}" type="presParOf" srcId="{E1F6A415-E8C1-4DC2-8CE5-65BE4BA54A92}" destId="{25F6A04B-8113-4ACB-AAD6-DAC68D5DFC16}" srcOrd="1" destOrd="0" presId="urn:microsoft.com/office/officeart/2018/2/layout/IconLabelDescriptionList"/>
    <dgm:cxn modelId="{8BD4B385-C00E-4832-BF9B-C2E5C3844592}" type="presParOf" srcId="{E1F6A415-E8C1-4DC2-8CE5-65BE4BA54A92}" destId="{803411A5-01B6-4C36-87D5-8516DAAA08DD}" srcOrd="2" destOrd="0" presId="urn:microsoft.com/office/officeart/2018/2/layout/IconLabelDescriptionList"/>
    <dgm:cxn modelId="{8433ADAA-0FA2-4F3B-8459-B80030E959DE}" type="presParOf" srcId="{E1F6A415-E8C1-4DC2-8CE5-65BE4BA54A92}" destId="{ABCACC63-15C7-42FF-93D5-96DBEA226307}" srcOrd="3" destOrd="0" presId="urn:microsoft.com/office/officeart/2018/2/layout/IconLabelDescriptionList"/>
    <dgm:cxn modelId="{72463C01-75F3-49E6-9ED3-4443E9309B71}" type="presParOf" srcId="{E1F6A415-E8C1-4DC2-8CE5-65BE4BA54A92}" destId="{FC62BD8B-8096-45EF-8D09-3BCAF91311C7}" srcOrd="4" destOrd="0" presId="urn:microsoft.com/office/officeart/2018/2/layout/IconLabelDescriptionList"/>
    <dgm:cxn modelId="{0524245D-E689-45F4-9011-C1440EC55C08}" type="presParOf" srcId="{F8476B81-8C1F-4BC2-936E-64DC9DA6EE33}" destId="{7E85CA8C-D955-49A4-81B3-FE7A3155C0A9}" srcOrd="7" destOrd="0" presId="urn:microsoft.com/office/officeart/2018/2/layout/IconLabelDescriptionList"/>
    <dgm:cxn modelId="{E7FFDEFA-D088-4EF6-B2BC-5FF1F3FF6E39}" type="presParOf" srcId="{F8476B81-8C1F-4BC2-936E-64DC9DA6EE33}" destId="{BDEC2435-A117-4D1B-9BF3-66738017CD16}" srcOrd="8" destOrd="0" presId="urn:microsoft.com/office/officeart/2018/2/layout/IconLabelDescriptionList"/>
    <dgm:cxn modelId="{611DC85F-B554-45B5-AF40-32E9B71F3307}" type="presParOf" srcId="{BDEC2435-A117-4D1B-9BF3-66738017CD16}" destId="{C388707F-AA9E-45E7-A7D9-5B8E11A1D55A}" srcOrd="0" destOrd="0" presId="urn:microsoft.com/office/officeart/2018/2/layout/IconLabelDescriptionList"/>
    <dgm:cxn modelId="{C80C8251-6858-4AD3-86AD-C780E7038736}" type="presParOf" srcId="{BDEC2435-A117-4D1B-9BF3-66738017CD16}" destId="{3FC32129-9745-489E-8CA1-275049CFE1C2}" srcOrd="1" destOrd="0" presId="urn:microsoft.com/office/officeart/2018/2/layout/IconLabelDescriptionList"/>
    <dgm:cxn modelId="{4EFA31EF-396F-42A1-9996-7EE5542486E7}" type="presParOf" srcId="{BDEC2435-A117-4D1B-9BF3-66738017CD16}" destId="{CC3B7488-5358-4790-8758-CC4A6E431A79}" srcOrd="2" destOrd="0" presId="urn:microsoft.com/office/officeart/2018/2/layout/IconLabelDescriptionList"/>
    <dgm:cxn modelId="{79A4D969-5DD0-477B-B120-A26A4E10B5C2}" type="presParOf" srcId="{BDEC2435-A117-4D1B-9BF3-66738017CD16}" destId="{B6B05D02-80FB-4E01-800B-358902C9921C}" srcOrd="3" destOrd="0" presId="urn:microsoft.com/office/officeart/2018/2/layout/IconLabelDescriptionList"/>
    <dgm:cxn modelId="{7FD3FE44-3B29-4003-96A2-2B3A2DEB22D8}" type="presParOf" srcId="{BDEC2435-A117-4D1B-9BF3-66738017CD16}" destId="{96A75D95-9EE6-4A9F-B825-672BAB875462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0302D0-987F-48FC-B33C-6AC34A2705DE}">
      <dsp:nvSpPr>
        <dsp:cNvPr id="0" name=""/>
        <dsp:cNvSpPr/>
      </dsp:nvSpPr>
      <dsp:spPr>
        <a:xfrm>
          <a:off x="452" y="890888"/>
          <a:ext cx="680695" cy="6806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E1030E-F0BD-4C99-A652-F74D6AAD4534}">
      <dsp:nvSpPr>
        <dsp:cNvPr id="0" name=""/>
        <dsp:cNvSpPr/>
      </dsp:nvSpPr>
      <dsp:spPr>
        <a:xfrm>
          <a:off x="452" y="1706822"/>
          <a:ext cx="1944843" cy="175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Social Networks started capturing a lot of information about people and about communications among people-posts, tweets, photos, videos in systems such as: </a:t>
          </a:r>
        </a:p>
      </dsp:txBody>
      <dsp:txXfrm>
        <a:off x="452" y="1706822"/>
        <a:ext cx="1944843" cy="1750359"/>
      </dsp:txXfrm>
    </dsp:sp>
    <dsp:sp modelId="{51025959-B40A-4EA2-A08F-9CCA42B421B4}">
      <dsp:nvSpPr>
        <dsp:cNvPr id="0" name=""/>
        <dsp:cNvSpPr/>
      </dsp:nvSpPr>
      <dsp:spPr>
        <a:xfrm>
          <a:off x="452" y="3520083"/>
          <a:ext cx="1944843" cy="515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Facebook - Twitter - Linked-In: all constitutes data)</a:t>
          </a:r>
        </a:p>
      </dsp:txBody>
      <dsp:txXfrm>
        <a:off x="452" y="3520083"/>
        <a:ext cx="1944843" cy="515894"/>
      </dsp:txXfrm>
    </dsp:sp>
    <dsp:sp modelId="{85FF27F4-0483-4A20-9067-7418AF3ACC61}">
      <dsp:nvSpPr>
        <dsp:cNvPr id="0" name=""/>
        <dsp:cNvSpPr/>
      </dsp:nvSpPr>
      <dsp:spPr>
        <a:xfrm>
          <a:off x="2285643" y="890888"/>
          <a:ext cx="680695" cy="6806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0CCC0-E0D5-4E9D-A20A-504E6BA229EC}">
      <dsp:nvSpPr>
        <dsp:cNvPr id="0" name=""/>
        <dsp:cNvSpPr/>
      </dsp:nvSpPr>
      <dsp:spPr>
        <a:xfrm>
          <a:off x="2285643" y="1706822"/>
          <a:ext cx="1944843" cy="175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Search Engines </a:t>
          </a:r>
        </a:p>
      </dsp:txBody>
      <dsp:txXfrm>
        <a:off x="2285643" y="1706822"/>
        <a:ext cx="1944843" cy="1750359"/>
      </dsp:txXfrm>
    </dsp:sp>
    <dsp:sp modelId="{494FA19C-8138-43F7-908D-EF1AFF10F06D}">
      <dsp:nvSpPr>
        <dsp:cNvPr id="0" name=""/>
        <dsp:cNvSpPr/>
      </dsp:nvSpPr>
      <dsp:spPr>
        <a:xfrm>
          <a:off x="2285643" y="3520083"/>
          <a:ext cx="1944843" cy="515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Google, Bing, Yahoo : collect their own repository of web pages for searching purposes</a:t>
          </a:r>
        </a:p>
      </dsp:txBody>
      <dsp:txXfrm>
        <a:off x="2285643" y="3520083"/>
        <a:ext cx="1944843" cy="515894"/>
      </dsp:txXfrm>
    </dsp:sp>
    <dsp:sp modelId="{819EE0D5-9F08-4442-B85A-B3706C0316D1}">
      <dsp:nvSpPr>
        <dsp:cNvPr id="0" name=""/>
        <dsp:cNvSpPr/>
      </dsp:nvSpPr>
      <dsp:spPr>
        <a:xfrm>
          <a:off x="4570835" y="890888"/>
          <a:ext cx="680695" cy="6806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9E5966-9222-40F0-8082-DD3E9D233F39}">
      <dsp:nvSpPr>
        <dsp:cNvPr id="0" name=""/>
        <dsp:cNvSpPr/>
      </dsp:nvSpPr>
      <dsp:spPr>
        <a:xfrm>
          <a:off x="4570835" y="1706822"/>
          <a:ext cx="1944843" cy="175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Big Data storage systems involving large clusters of distributed computers</a:t>
          </a:r>
        </a:p>
      </dsp:txBody>
      <dsp:txXfrm>
        <a:off x="4570835" y="1706822"/>
        <a:ext cx="1944843" cy="1750359"/>
      </dsp:txXfrm>
    </dsp:sp>
    <dsp:sp modelId="{77E307E7-FF6D-4887-A01D-62634F4A261A}">
      <dsp:nvSpPr>
        <dsp:cNvPr id="0" name=""/>
        <dsp:cNvSpPr/>
      </dsp:nvSpPr>
      <dsp:spPr>
        <a:xfrm>
          <a:off x="4570835" y="3520083"/>
          <a:ext cx="1944843" cy="515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ADD19-8493-474A-B227-B0BF55C68CA8}">
      <dsp:nvSpPr>
        <dsp:cNvPr id="0" name=""/>
        <dsp:cNvSpPr/>
      </dsp:nvSpPr>
      <dsp:spPr>
        <a:xfrm>
          <a:off x="6856026" y="890888"/>
          <a:ext cx="680695" cy="68069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3411A5-01B6-4C36-87D5-8516DAAA08DD}">
      <dsp:nvSpPr>
        <dsp:cNvPr id="0" name=""/>
        <dsp:cNvSpPr/>
      </dsp:nvSpPr>
      <dsp:spPr>
        <a:xfrm>
          <a:off x="6856026" y="1706822"/>
          <a:ext cx="1944843" cy="175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NOSQL (Not Only SQL) systems </a:t>
          </a:r>
        </a:p>
      </dsp:txBody>
      <dsp:txXfrm>
        <a:off x="6856026" y="1706822"/>
        <a:ext cx="1944843" cy="1750359"/>
      </dsp:txXfrm>
    </dsp:sp>
    <dsp:sp modelId="{FC62BD8B-8096-45EF-8D09-3BCAF91311C7}">
      <dsp:nvSpPr>
        <dsp:cNvPr id="0" name=""/>
        <dsp:cNvSpPr/>
      </dsp:nvSpPr>
      <dsp:spPr>
        <a:xfrm>
          <a:off x="6856026" y="3520083"/>
          <a:ext cx="1944843" cy="515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88707F-AA9E-45E7-A7D9-5B8E11A1D55A}">
      <dsp:nvSpPr>
        <dsp:cNvPr id="0" name=""/>
        <dsp:cNvSpPr/>
      </dsp:nvSpPr>
      <dsp:spPr>
        <a:xfrm>
          <a:off x="9141217" y="890888"/>
          <a:ext cx="680695" cy="68069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3B7488-5358-4790-8758-CC4A6E431A79}">
      <dsp:nvSpPr>
        <dsp:cNvPr id="0" name=""/>
        <dsp:cNvSpPr/>
      </dsp:nvSpPr>
      <dsp:spPr>
        <a:xfrm>
          <a:off x="9141217" y="1706822"/>
          <a:ext cx="1944843" cy="175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 large amount of data now resides on the “cloud” which means it is in huge data centers using thousands of machines.</a:t>
          </a:r>
        </a:p>
      </dsp:txBody>
      <dsp:txXfrm>
        <a:off x="9141217" y="1706822"/>
        <a:ext cx="1944843" cy="1750359"/>
      </dsp:txXfrm>
    </dsp:sp>
    <dsp:sp modelId="{96A75D95-9EE6-4A9F-B825-672BAB875462}">
      <dsp:nvSpPr>
        <dsp:cNvPr id="0" name=""/>
        <dsp:cNvSpPr/>
      </dsp:nvSpPr>
      <dsp:spPr>
        <a:xfrm>
          <a:off x="9141217" y="3520083"/>
          <a:ext cx="1944843" cy="515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5-02-13T07:49:34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6203">
    <iact:property name="dataType"/>
    <iact:actionData xml:id="d0">
      <inkml:trace xmlns:inkml="http://www.w3.org/2003/InkML" xml:id="stk0" contextRef="#ctx0" brushRef="#br0">24067 1664 0,'-200'-133'372,"-533"-200"-370,200 133 40,-467-66-38,866 199-1,-66 0 7,67 1-8,-134 66 41,-533-200-41,667 200 0,-67 0 24,-200 0-24,267 0 26,-1 67-26,68-67-1,-201 199 33,200 1-32,-399 133 26,399-266-25,-66 0 50,-1-1-17,134 1-35,0 66 29,0 0-28,0 0-1,0 134 53,0-201-53,334 267 45,-1-133-45,334 67 45,533-67-45,-867-200 29,267 133-28,-533-133 3,-1 0 19,1 0-23,133 0 59,400-133-58,-533 66 28,466-266-28,-400 200 0,334-134 40,-334 67-41,67 1 44,-133 132-44,66 0 61,-133 1-16,-66-67 0,-1 133-45,0-67 61,-66 67-20,66 0 21</inkml:trace>
    </iact:actionData>
  </iact:action>
  <iact:action type="add" startTime="132484">
    <iact:property name="dataType"/>
    <iact:actionData xml:id="d1">
      <inkml:trace xmlns:inkml="http://www.w3.org/2003/InkML" xml:id="stk1" contextRef="#ctx0" brushRef="#br0">19734 3729 0,'-133'0'312,"-134"0"-308,134 0 6,-1 0-6,68 67 0,-134-67 33,-467 199-35,467 1 58,-67 267-56,267 65 55,0 1-57,600-133 60,-66-333-60,-334-67-1,466 133 58,201-200-58,200-66 61,-134-200-61,-400 200 45,-266-1-45,-67 134 59,-133-133-13,66-866-47,-133 533 62,-133 399-61,-67-199 61,-267-67-60,400 266 28,-133 1-28,-266-1 58,-201 134-58,-333-134 57,600 0-57,267 67 59,-67 0-58,-134 200 56,134-67-56,200-66-1</inkml:trace>
    </iact:actionData>
  </iact:action>
  <iact:action type="add" startTime="152239">
    <iact:property name="dataType"/>
    <iact:actionData xml:id="d2">
      <inkml:trace xmlns:inkml="http://www.w3.org/2003/InkML" xml:id="stk2" contextRef="#ctx0" brushRef="#br0">20534 6060 0,'67'200'295,"-67"-133"-289,0 66 89,66 200-91,-66-266-2,200 465 39,-200-265-38,0 266 150,0-333-152,0-67 62,0-67-62,0 1 77,67-67-47,0 0-30,-1-133 60,334-267-58,-333 334 117,-67-134-118,0 133 58,0 134 8,-67 66-10,1 0-56,-1 0 59,0-66-59,1 0 31,-1-67-5,67 66 1,-67-66-28,1 0 32,-68 0-4,-66 0 4,134 0 313,66-66-285,0-1-30,0 0 2,0 1-4,0-1-25,0 1 62</inkml:trace>
    </iact:actionData>
  </iact:action>
  <iact:action type="add" startTime="164771">
    <iact:property name="dataType"/>
    <iact:actionData xml:id="d3">
      <inkml:trace xmlns:inkml="http://www.w3.org/2003/InkML" xml:id="stk3" contextRef="#ctx0" brushRef="#br0">26934 12521 0,'-67'-66'242,"-133"-134"-239,0 133 35,-133-66-37,-334-67 33,467 134-31,-466 66 26,532 0-26,-199 0 25,133 0-25,67 0-1,-334 0 24,334 66-23,-134 1 26,-66 399 2,199-66-30,-66 599 29,200-866-29,0 333 29,200 1-29,734 732 28,-601-933-26,400 400 26,-599-599-26,-68 66-1,334 0 24,-333-133-23,133 0 19,600-266-20,-600 199 28,200-266-28,-267 200 0,267-467 31,-266 267-31,-134-399 26,0 532-26,0-67 22,0-199-22,0 333 27,-134-666-27,68 599 28,-201-400-28,200 467 0,-466-200 31,133 200-30,-67 133 50,-199 66-51,599 1 28,-400 266-28,401-333 27,-68 67-28</inkml:trace>
    </iact:actionData>
  </iact:action>
  <iact:action type="add" startTime="181090">
    <iact:property name="dataType"/>
    <iact:actionData xml:id="d4">
      <inkml:trace xmlns:inkml="http://www.w3.org/2003/InkML" xml:id="stk4" contextRef="#ctx0" brushRef="#br0">23867 8258 0,'0'-66'269,"0"-867"-268,0 400 44,0 400-44,-66 0 0,-1-267 61,67-266-62,-67 533 60,67 66-29,0 1-27,-66 66 84,-1-267-86,67 334 151,-67 0-151,67 66 59,-66-67-58,66 1 57,0 266-57,0-266 72,0-134 34,66-932-107,-66 799 14,0 67-13,0 66-1,134 67 133,-68 0-132,68 0 7,-134 67-9,200 66 31,-134-66-30,1 66 28,0 0 1,133 0-27,-200 1 23,0-68 174</inkml:trace>
    </iact:actionData>
  </iact:action>
</iact:action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41930F-B9B0-4925-B80E-5007203696B7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6A6F87-9EDB-483E-9EBC-FFC9284C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33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7E99C-BB18-70C0-694A-35C4D54E5D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7FE99-ACA8-DE58-5791-1D62DF984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315A1-EE86-D621-8CE2-9B9CBE767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FE4D3-6A92-485F-A32D-F9259553B702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F0D04-DDEF-C065-A72B-4F54A5C58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D1FAC-57C3-27FB-EF3D-586646AD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72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FFDF2-4BDA-F704-9E57-4593A44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FF09BF-ED0D-7D79-2A2B-55F12520C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A282A-A464-9A20-CE89-B363DF4BD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616E6-5C01-4BFB-BFBE-6D3F64B85BD1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1E9CD-DD06-3967-1B7F-09FD12030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61516-BD0C-F389-4038-0125C86D6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17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02CA9B-73CE-07C3-5BE2-03AFB0905E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BEE24-8BFB-E1FA-481E-1D5AD38F4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10B1A-3AED-F989-D3BA-89B5E8DC6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282F7-37D2-486F-88D5-23810B5723C8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E0FDA-47E0-0C7E-3D97-F14A5F01E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A4B68-078F-223A-0FA6-4DE5A6E73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9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0B508-FF7C-0C1E-B837-43B67C2A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A603F-F08C-0C60-FBB6-E7B316585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AB996-5EEA-967D-0E3E-48F638745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187C7-9D80-4946-842B-BD7179A7B8F9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F148E-C03D-E1EB-3E49-3234ABF9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F2AFF-08FC-22CF-1038-3653A5D1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00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64DA-BD1C-D28B-1610-AF024DC9C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8CBD6-4CBF-D9B4-E4DC-D98B55494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DD19F-1AC3-9DAF-9234-154F12244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78CE-342D-4500-9E7C-A1B4708A35FA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06DA4-D1DB-4982-F3FE-BC7A2E21D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10A01-A9E2-8B85-5A1F-4BF1721D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96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B7C2B-BB1C-8F63-9351-A409784C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5CCE-B2B4-0456-AD09-4CC5351C4F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EF7DD6-1471-99F6-6133-2FBC57368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75D2B-185F-53E6-C91D-3D37126DD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DB74-5E5B-4DD0-A1E8-09BAFF4CC0D9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659B9-E0A4-1D07-F6F3-F8CB9924E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8B9AD-6783-4A4B-8931-A4B6A0602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2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8A60-EE0D-BAD3-AD3D-976230BAC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E41C4-E896-1216-DF51-1B74C2D80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308E4-8B93-9587-2899-5D5E08714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579D3F-AA63-C3A2-D12C-5F25FDDA4D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0DA4E6-160B-A02B-071F-DE6F227BA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4DBF7C-04A4-288D-4750-E7D877D7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FB68-6CBF-4B8F-874A-57A088692516}" type="datetime1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9AD43-4EA5-AF4A-1363-D5BCFF41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EDB86B-DFBC-E3C9-631E-3E7F0B7DE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1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5D95A-A283-CFED-E289-22B72E867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3E2F36-0287-406B-58CE-EE87C51D8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7AA3D-9369-4110-ADCC-6E8CCE5B5D6C}" type="datetime1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836CB-A816-835A-8F52-1184C61E3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2847C-6AA2-CE5E-EF29-F6E287458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7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AAADBC-1623-FE4A-0B9B-DB97F11D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6B30F-6BA2-4066-B615-0CE17022844A}" type="datetime1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79C8EE-A73D-B78C-2734-D694F1C8E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47E39F-6569-8900-E485-84B8C10E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80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BC833-9D60-DBB0-0591-E53E52729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5ACA6-571C-D9B3-026F-41B1EB24F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021F4-A38A-792F-AA82-8F97097B1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FAFE5-DDE6-FBC2-62CB-C8CAB557D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CC3F-3CCF-4274-8384-4376037F2BA4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DC70-6A72-248F-2008-37C20BB24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84F5-32D3-6290-4E4C-7B0689855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0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4AC1-0CBB-85FC-F93A-0B3A5A5D5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8ED7E7-56BD-F9C3-1D4B-C4A33E7DF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22400-316E-9761-3F59-93E277AF4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58B8F-6CF7-BAA4-4529-F3D629C78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935F8-5E50-413D-875D-89B5B608B002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5DD59-4E0D-C5C7-3A82-FA41AE903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B7B7F-29BC-FBF0-BD1B-59299A731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27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A3F0AB-29EC-AB2D-DFF4-45B01F88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1947E-3D0B-E024-CA07-22A40DCC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E8EA0-41AA-7115-DF61-2BF683F3D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15CB-CE30-4D72-AE7E-C6F0CBA3DE38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FB9D6-FAC9-DDAF-2DEB-7DBCB21B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DF065-4308-C89E-8118-2B39FB7A96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5AB97-2698-48C2-B137-4389D88A1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microsoft.com/office/2011/relationships/inkAction" Target="../ink/inkAction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6A7E2D-298B-8157-9B6F-07B6216B4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3885" y="1764407"/>
            <a:ext cx="8004517" cy="2310312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Databases and Database Users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523A61-064B-5F4A-9C68-38233AF125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8" y="4165152"/>
            <a:ext cx="6040813" cy="2038700"/>
          </a:xfrm>
        </p:spPr>
        <p:txBody>
          <a:bodyPr>
            <a:normAutofit/>
          </a:bodyPr>
          <a:lstStyle/>
          <a:p>
            <a:endParaRPr lang="en-US" sz="15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Lecture 1</a:t>
            </a:r>
          </a:p>
          <a:p>
            <a:r>
              <a:rPr lang="en-US" sz="2000" dirty="0">
                <a:solidFill>
                  <a:schemeClr val="tx2"/>
                </a:solidFill>
              </a:rPr>
              <a:t>Dr. Marwa Hussien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25954-CC94-CB94-F4DA-C06445B69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92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76CEA-5563-2C18-4763-176CB176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DBMS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7F1E2-9E8D-2025-1BA7-08B8E120A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a particular database in terms of its data types, structures, and constraints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Construct or Load the initial database contents on a secondary storage medium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Manipulating the database: </a:t>
            </a:r>
          </a:p>
          <a:p>
            <a:pPr lvl="1"/>
            <a:r>
              <a:rPr lang="en-US" dirty="0"/>
              <a:t>Retrieval: Querying, generating reports </a:t>
            </a:r>
          </a:p>
          <a:p>
            <a:pPr lvl="1"/>
            <a:r>
              <a:rPr lang="en-US" dirty="0"/>
              <a:t>Modification: Insertions, deletions and updates to its content </a:t>
            </a:r>
          </a:p>
          <a:p>
            <a:pPr lvl="1"/>
            <a:r>
              <a:rPr lang="en-US" dirty="0"/>
              <a:t>Accessing the database through Web applications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Processing and Sharing by a set of concurrent users and application programs – yet, keeping all data valid and consistent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46BF9-0AAE-54EF-86F0-3ED9B7059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10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3379AB-3D5F-E836-A49E-9A7546FEB9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38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145"/>
    </mc:Choice>
    <mc:Fallback xmlns="">
      <p:transition spd="slow" advTm="267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504A-6D7D-B77E-A790-7AF554367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DBMS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6616B-0395-D2ED-9697-DFC4EE23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dirty="0"/>
              <a:t>Security measures to prevent unauthorized access 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“Active” processing to take internal actions on data 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Presentation and Visualization of data 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Maintenance of the database and associated programs over the lifetime of the database application 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Database Protection includes system protection against hardware or software malfunction (or crashes) and security protection against unauthorized or malicious access.</a:t>
            </a:r>
          </a:p>
          <a:p>
            <a:pPr marL="514350" indent="-514350">
              <a:buFont typeface="+mj-lt"/>
              <a:buAutoNum type="arabicPeriod" startAt="5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5729D-4FFB-A4AC-BC06-3A05A6B96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11</a:t>
            </a:fld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B1F7ECF-AF6B-337D-92C8-4693C46BD3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683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260"/>
    </mc:Choice>
    <mc:Fallback xmlns="">
      <p:transition spd="slow" advTm="330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03F3-CDF9-CC5F-149C-662686CF0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Activities Against a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7F885-320E-989A-E6B5-68B7EED5C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Applications interact with a database by generating: </a:t>
            </a:r>
          </a:p>
          <a:p>
            <a:pPr lvl="1"/>
            <a:r>
              <a:rPr lang="en-US" dirty="0"/>
              <a:t>Queries: that access different parts of data and formulate the result of a request </a:t>
            </a:r>
          </a:p>
          <a:p>
            <a:pPr lvl="1"/>
            <a:r>
              <a:rPr lang="en-US" dirty="0"/>
              <a:t>Transactions: that may read some data and “update” certain values or generate new data and store that in the database </a:t>
            </a:r>
          </a:p>
          <a:p>
            <a:r>
              <a:rPr lang="en-US" dirty="0"/>
              <a:t>Applications must not allow unauthorized users to access data</a:t>
            </a:r>
          </a:p>
          <a:p>
            <a:r>
              <a:rPr lang="en-US" dirty="0"/>
              <a:t>Applications must keep up with changing user requirements against the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E09F3-A2DC-3E40-14AF-4DD915981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12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B0DC267-F013-E457-25E8-C9EA8AD99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75487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311"/>
    </mc:Choice>
    <mc:Fallback xmlns="">
      <p:transition spd="slow" advTm="272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BE-3EDE-0D24-BD77-2E6418517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DDE73-083C-292F-2826-69E87755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Text book: Fundamentals of Database Systems.</a:t>
            </a:r>
          </a:p>
          <a:p>
            <a:r>
              <a:rPr lang="da-DK" dirty="0"/>
              <a:t>Course has 100 points:</a:t>
            </a:r>
          </a:p>
          <a:p>
            <a:pPr lvl="1"/>
            <a:r>
              <a:rPr lang="da-DK" dirty="0"/>
              <a:t>50 points (final)</a:t>
            </a:r>
          </a:p>
          <a:p>
            <a:pPr lvl="1"/>
            <a:r>
              <a:rPr lang="da-DK" dirty="0"/>
              <a:t>15 points (mid-term exam)</a:t>
            </a:r>
          </a:p>
          <a:p>
            <a:pPr lvl="1"/>
            <a:r>
              <a:rPr lang="da-DK" dirty="0"/>
              <a:t>15 points (lab work)</a:t>
            </a:r>
          </a:p>
          <a:p>
            <a:pPr lvl="1"/>
            <a:r>
              <a:rPr lang="da-DK" dirty="0"/>
              <a:t>20 points (lab exam)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726D1-D826-A888-2A15-DACDDEBB7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2</a:t>
            </a:fld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D297727-1CA9-1500-E6C1-2234A5B766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1720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19"/>
    </mc:Choice>
    <mc:Fallback xmlns="">
      <p:transition spd="slow" advTm="108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5A794-67DF-E6C6-2AFD-EFF0F1D5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Outline</a:t>
            </a:r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D076A411-E398-8DC0-72EB-CB58F493A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25" r="48836" b="-446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32282-2A65-A2F9-C4AB-4F2A346AB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Basic Definitions</a:t>
            </a:r>
          </a:p>
          <a:p>
            <a:r>
              <a:rPr lang="en-US" dirty="0"/>
              <a:t>Types of Databases and Database Applications</a:t>
            </a:r>
          </a:p>
          <a:p>
            <a:r>
              <a:rPr lang="en-US" dirty="0"/>
              <a:t>Typical DBMS Functionality</a:t>
            </a:r>
          </a:p>
          <a:p>
            <a:r>
              <a:rPr lang="en-US" dirty="0"/>
              <a:t>Example of a Database (UNIVERSITY)</a:t>
            </a:r>
          </a:p>
          <a:p>
            <a:r>
              <a:rPr lang="en-US" dirty="0"/>
              <a:t>Main Characteristics of the Database Approach</a:t>
            </a:r>
          </a:p>
          <a:p>
            <a:r>
              <a:rPr lang="en-US" dirty="0"/>
              <a:t>Types of Database Users</a:t>
            </a:r>
          </a:p>
          <a:p>
            <a:r>
              <a:rPr lang="en-US" dirty="0"/>
              <a:t>Advantages of Using the Database Approach</a:t>
            </a:r>
          </a:p>
          <a:p>
            <a:r>
              <a:rPr lang="en-US" dirty="0"/>
              <a:t>Centralized and Client-Server Architectures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D76AF-B326-5847-F416-5565EE154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49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60F3-D7CB-90B8-AD9B-A26A42FC5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295FC-8AAC-6F86-7D04-0C050E07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Database: </a:t>
            </a:r>
            <a:r>
              <a:rPr lang="en-US" dirty="0"/>
              <a:t>a collection of related data.</a:t>
            </a:r>
          </a:p>
          <a:p>
            <a:r>
              <a:rPr lang="en-US" b="1" dirty="0">
                <a:solidFill>
                  <a:srgbClr val="FF0000"/>
                </a:solidFill>
              </a:rPr>
              <a:t>Data: </a:t>
            </a:r>
            <a:r>
              <a:rPr lang="en-US" dirty="0"/>
              <a:t>is a collection of facts and figures that can be processed to produce information. </a:t>
            </a:r>
          </a:p>
          <a:p>
            <a:r>
              <a:rPr lang="en-US" b="1" dirty="0">
                <a:solidFill>
                  <a:srgbClr val="FF0000"/>
                </a:solidFill>
              </a:rPr>
              <a:t>Database Management System (DBMS): </a:t>
            </a:r>
            <a:r>
              <a:rPr lang="en-US" dirty="0"/>
              <a:t>a software package/ system to facilitate the creation and maintenance of a computerized database. It stores data in such a way that it becomes easier to retrieve, manipulate, and produce information. </a:t>
            </a:r>
          </a:p>
          <a:p>
            <a:r>
              <a:rPr lang="en-US" b="1" dirty="0">
                <a:solidFill>
                  <a:srgbClr val="FF0000"/>
                </a:solidFill>
              </a:rPr>
              <a:t>Database System: </a:t>
            </a:r>
            <a:r>
              <a:rPr lang="en-US" dirty="0"/>
              <a:t>the DBMS software together with the data itself. Sometimes, the applications are also included.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062AC-2E7C-BB58-87F7-C294F7815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4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D8683B7-EDAA-0040-97FA-F7CB0F7AF4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952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78"/>
    </mc:Choice>
    <mc:Fallback xmlns="">
      <p:transition spd="slow" advTm="490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894B-7847-D117-6E5F-194312AA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Implicit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D4032-CC27-8BD4-2999-6D1CEE39B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database represents some aspect of the real world, sometimes called the </a:t>
            </a:r>
            <a:r>
              <a:rPr lang="en-US" dirty="0" err="1"/>
              <a:t>miniworld</a:t>
            </a:r>
            <a:r>
              <a:rPr lang="en-US" dirty="0"/>
              <a:t> or the universe of discourse (</a:t>
            </a:r>
            <a:r>
              <a:rPr lang="en-US" dirty="0" err="1"/>
              <a:t>UoD</a:t>
            </a:r>
            <a:r>
              <a:rPr lang="en-US" dirty="0"/>
              <a:t>). </a:t>
            </a:r>
          </a:p>
          <a:p>
            <a:r>
              <a:rPr lang="en-US" dirty="0"/>
              <a:t>A database is a logically coherent collection of data with some inherent meaning. </a:t>
            </a:r>
          </a:p>
          <a:p>
            <a:r>
              <a:rPr lang="en-US" dirty="0"/>
              <a:t>A random assortment of data cannot correctly be referred to as a database.</a:t>
            </a:r>
          </a:p>
          <a:p>
            <a:r>
              <a:rPr lang="en-US" dirty="0"/>
              <a:t>A database is designed, built, and populated with data for a specific purpose. It has an intended group of users and some preconceived applications in which these users are interested.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D48FD-923A-2F48-DE17-207480644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5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F9F11DD-D952-8009-9245-966A752273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780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844"/>
    </mc:Choice>
    <mc:Fallback xmlns="">
      <p:transition spd="slow" advTm="173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A19E1-7466-8507-9D8C-7230B6E9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Types of Databases and Database Applications</a:t>
            </a:r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BEA1FEF7-B89A-64A5-3911-A43836E923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25" r="48836" b="-446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1F230-95FF-326F-76A0-9D8F5AEFF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Traditional Applications: </a:t>
            </a:r>
          </a:p>
          <a:p>
            <a:pPr lvl="1"/>
            <a:r>
              <a:rPr lang="en-US" sz="2200"/>
              <a:t>Numeric and Textual Databases </a:t>
            </a:r>
          </a:p>
          <a:p>
            <a:r>
              <a:rPr lang="en-US" sz="2200"/>
              <a:t>More Recent Applications:</a:t>
            </a:r>
          </a:p>
          <a:p>
            <a:pPr lvl="1"/>
            <a:r>
              <a:rPr lang="en-US" sz="2200"/>
              <a:t>Multimedia Databases</a:t>
            </a:r>
          </a:p>
          <a:p>
            <a:pPr lvl="1"/>
            <a:r>
              <a:rPr lang="en-US" sz="2200"/>
              <a:t>Geographic Information Systems (GIS)</a:t>
            </a:r>
          </a:p>
          <a:p>
            <a:pPr lvl="1"/>
            <a:r>
              <a:rPr lang="en-US" sz="2200"/>
              <a:t>Biological and Genome Databases </a:t>
            </a:r>
          </a:p>
          <a:p>
            <a:pPr lvl="1"/>
            <a:r>
              <a:rPr lang="en-US" sz="2200"/>
              <a:t>Data Warehouses </a:t>
            </a:r>
          </a:p>
          <a:p>
            <a:pPr lvl="1"/>
            <a:r>
              <a:rPr lang="en-US" sz="2200"/>
              <a:t>Mobile databases</a:t>
            </a:r>
          </a:p>
          <a:p>
            <a:pPr lvl="1"/>
            <a:r>
              <a:rPr lang="en-US" sz="2200"/>
              <a:t>Real-time and Active Databases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A4EFA-2354-5A6D-9EC2-9F6303A7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5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5"/>
    </mc:Choice>
    <mc:Fallback xmlns="">
      <p:transition spd="slow" advTm="455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9BE2-ED71-479B-A7C8-E8B80A72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23917" cy="1325563"/>
          </a:xfrm>
        </p:spPr>
        <p:txBody>
          <a:bodyPr/>
          <a:lstStyle/>
          <a:p>
            <a:r>
              <a:rPr lang="en-US" dirty="0"/>
              <a:t>Impact of Databases and Database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23298-7D47-C1C8-C859-82A68E317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033"/>
            <a:ext cx="10515600" cy="4351338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Businesses: </a:t>
            </a:r>
            <a:r>
              <a:rPr lang="en-US" dirty="0"/>
              <a:t>Banking, Insurance, Retail, Transportation, Healthcare, Manufacturing </a:t>
            </a:r>
          </a:p>
          <a:p>
            <a:r>
              <a:rPr lang="en-US" b="1" dirty="0">
                <a:solidFill>
                  <a:srgbClr val="0070C0"/>
                </a:solidFill>
              </a:rPr>
              <a:t>Service Industries: </a:t>
            </a:r>
            <a:r>
              <a:rPr lang="en-US" dirty="0"/>
              <a:t>Financial, Real-estate, Legal, Electronic Commerce, Small businesses </a:t>
            </a:r>
          </a:p>
          <a:p>
            <a:r>
              <a:rPr lang="en-US" b="1" dirty="0">
                <a:solidFill>
                  <a:srgbClr val="0070C0"/>
                </a:solidFill>
              </a:rPr>
              <a:t>Education : </a:t>
            </a:r>
            <a:r>
              <a:rPr lang="en-US" dirty="0"/>
              <a:t>Resources for content and Delivery </a:t>
            </a:r>
          </a:p>
          <a:p>
            <a:r>
              <a:rPr lang="en-US" b="1" dirty="0">
                <a:solidFill>
                  <a:srgbClr val="0070C0"/>
                </a:solidFill>
              </a:rPr>
              <a:t>More recently: </a:t>
            </a:r>
            <a:r>
              <a:rPr lang="en-US" dirty="0"/>
              <a:t>Social Networks, Environmental and Scientific Applications, Medicine and Genetics </a:t>
            </a:r>
          </a:p>
          <a:p>
            <a:r>
              <a:rPr lang="en-US" b="1" dirty="0">
                <a:solidFill>
                  <a:srgbClr val="0070C0"/>
                </a:solidFill>
              </a:rPr>
              <a:t>Personalized Applications: </a:t>
            </a:r>
            <a:r>
              <a:rPr lang="en-US" dirty="0"/>
              <a:t>based on smart mobile devices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300FB-EFE9-9462-F921-FF9CC5F21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7</a:t>
            </a:fld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D7DB05F-583E-191B-6D74-1C14A27FD1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189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247"/>
    </mc:Choice>
    <mc:Fallback xmlns="">
      <p:transition spd="slow" advTm="286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0D93-F5EC-809B-9F55-75D78B0A2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Recent Types of Database Developments 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E4BEE07-460C-1F39-C8DC-97FACAC0C5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7336897"/>
              </p:ext>
            </p:extLst>
          </p:nvPr>
        </p:nvGraphicFramePr>
        <p:xfrm>
          <a:off x="661180" y="1459866"/>
          <a:ext cx="11086514" cy="4926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3B3CC5-3812-5BAC-0443-E3140246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8</a:t>
            </a:fld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045C898-BF20-93DD-117D-75B9785687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03982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106"/>
    </mc:Choice>
    <mc:Fallback xmlns="">
      <p:transition spd="slow" advTm="241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E8E3D3-4C53-A011-05E8-794D36598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Simplified Database System Environment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CFC8C5-8545-FE60-435F-1EFFC0308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459114" y="640080"/>
            <a:ext cx="6845174" cy="557881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356E6C-D4D5-E6A7-85DA-0158E121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5AB97-2698-48C2-B137-4389D88A175C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B99992D-AB21-24A5-7A21-E47EC340584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60120" y="119520"/>
              <a:ext cx="3504600" cy="61149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B99992D-AB21-24A5-7A21-E47EC34058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50760" y="110160"/>
                <a:ext cx="3523320" cy="61336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2CBDFD0-0240-D3B7-E60F-0A1D38443C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6586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435"/>
    </mc:Choice>
    <mc:Fallback xmlns="">
      <p:transition spd="slow" advTm="246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689</Words>
  <Application>Microsoft Office PowerPoint</Application>
  <PresentationFormat>Widescreen</PresentationFormat>
  <Paragraphs>87</Paragraphs>
  <Slides>12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Office Theme</vt:lpstr>
      <vt:lpstr>Databases and Database Users</vt:lpstr>
      <vt:lpstr>About the Course</vt:lpstr>
      <vt:lpstr>Outline</vt:lpstr>
      <vt:lpstr>Basic Definitions</vt:lpstr>
      <vt:lpstr>Database Implicit Properties</vt:lpstr>
      <vt:lpstr>Types of Databases and Database Applications</vt:lpstr>
      <vt:lpstr>Impact of Databases and Database Technology</vt:lpstr>
      <vt:lpstr>Recent Types of Database Developments </vt:lpstr>
      <vt:lpstr>Simplified Database System Environment</vt:lpstr>
      <vt:lpstr>Typical DBMS Functionality</vt:lpstr>
      <vt:lpstr>Typical DBMS Functionality</vt:lpstr>
      <vt:lpstr>Application Activities Against a Database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Databases and Database Users</dc:title>
  <dc:creator>marwa hussien</dc:creator>
  <cp:lastModifiedBy>marwa hussien</cp:lastModifiedBy>
  <cp:revision>13</cp:revision>
  <dcterms:created xsi:type="dcterms:W3CDTF">2023-12-25T19:28:23Z</dcterms:created>
  <dcterms:modified xsi:type="dcterms:W3CDTF">2025-02-13T21:35:23Z</dcterms:modified>
</cp:coreProperties>
</file>

<file path=docProps/thumbnail.jpeg>
</file>